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20" r:id="rId1"/>
  </p:sldMasterIdLst>
  <p:notesMasterIdLst>
    <p:notesMasterId r:id="rId8"/>
  </p:notesMasterIdLst>
  <p:sldIdLst>
    <p:sldId id="256" r:id="rId2"/>
    <p:sldId id="257" r:id="rId3"/>
    <p:sldId id="258" r:id="rId4"/>
    <p:sldId id="267" r:id="rId5"/>
    <p:sldId id="268" r:id="rId6"/>
    <p:sldId id="270" r:id="rId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05" autoAdjust="0"/>
    <p:restoredTop sz="94625" autoAdjust="0"/>
  </p:normalViewPr>
  <p:slideViewPr>
    <p:cSldViewPr>
      <p:cViewPr varScale="1">
        <p:scale>
          <a:sx n="103" d="100"/>
          <a:sy n="103" d="100"/>
        </p:scale>
        <p:origin x="-175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245BCA-A45A-4C99-B5C9-5DA46540ACCA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AEDC1-EDB1-4368-9683-28C31F6A9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29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6C4BB840-236D-409F-8212-2343908698E3}" type="datetime1">
              <a:rPr lang="ru-RU" smtClean="0"/>
              <a:t>25.12.2013</a:t>
            </a:fld>
            <a:endParaRPr lang="ru-RU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F7D8CCB1-1349-431B-B851-DCD6AB3C5E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C0A5F-BE39-477F-8173-3AD56F82B7E2}" type="datetime1">
              <a:rPr lang="ru-RU" smtClean="0"/>
              <a:t>25.12.2013</a:t>
            </a:fld>
            <a:endParaRPr lang="ru-RU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D8CCB1-1349-431B-B851-DCD6AB3C5E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935F-A3F4-46DC-B8EF-D2E8A87E83D0}" type="datetime1">
              <a:rPr lang="ru-RU" smtClean="0"/>
              <a:t>25.12.2013</a:t>
            </a:fld>
            <a:endParaRPr lang="ru-RU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D8CCB1-1349-431B-B851-DCD6AB3C5E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24DD4-8CA3-4A28-BDFF-168AAA28C69E}" type="datetime1">
              <a:rPr lang="ru-RU" smtClean="0"/>
              <a:t>25.12.2013</a:t>
            </a:fld>
            <a:endParaRPr lang="ru-R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D8CCB1-1349-431B-B851-DCD6AB3C5E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5EC69037-7BD0-4070-A481-2357559CF118}" type="datetime1">
              <a:rPr lang="ru-RU" smtClean="0"/>
              <a:t>25.12.2013</a:t>
            </a:fld>
            <a:endParaRPr lang="ru-RU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F7D8CCB1-1349-431B-B851-DCD6AB3C5E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F037741-8DAF-4952-B1EB-EC5E91FFAD9D}" type="datetime1">
              <a:rPr lang="ru-RU" smtClean="0"/>
              <a:t>25.12.2013</a:t>
            </a:fld>
            <a:endParaRPr lang="ru-RU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7D8CCB1-1349-431B-B851-DCD6AB3C5E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2B7E99C-E5C1-4BDA-A820-8C69021F93C9}" type="datetime1">
              <a:rPr lang="ru-RU" smtClean="0"/>
              <a:t>25.12.2013</a:t>
            </a:fld>
            <a:endParaRPr lang="ru-RU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7D8CCB1-1349-431B-B851-DCD6AB3C5E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89B6-3314-42B5-B243-AB54C7E6E21F}" type="datetime1">
              <a:rPr lang="ru-RU" smtClean="0"/>
              <a:t>25.12.2013</a:t>
            </a:fld>
            <a:endParaRPr lang="ru-RU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D8CCB1-1349-431B-B851-DCD6AB3C5E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B28C-042C-437A-96BB-1707301892A0}" type="datetime1">
              <a:rPr lang="ru-RU" smtClean="0"/>
              <a:t>25.12.2013</a:t>
            </a:fld>
            <a:endParaRPr lang="ru-RU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D8CCB1-1349-431B-B851-DCD6AB3C5E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EEB3E78-C82F-478F-BC23-51953F38A744}" type="datetime1">
              <a:rPr lang="ru-RU" smtClean="0"/>
              <a:t>25.12.2013</a:t>
            </a:fld>
            <a:endParaRPr lang="ru-RU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7D8CCB1-1349-431B-B851-DCD6AB3C5E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9D4D-0BEF-4CEA-8EA6-D0BB91AD87B3}" type="datetime1">
              <a:rPr lang="ru-RU" smtClean="0"/>
              <a:t>25.12.2013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CCB1-1349-431B-B851-DCD6AB3C5EA5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C57F131-84EC-4D8C-9A03-4B8E1657B1A0}" type="datetime1">
              <a:rPr lang="ru-RU" smtClean="0"/>
              <a:t>25.12.2013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F7D8CCB1-1349-431B-B851-DCD6AB3C5EA5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21" r:id="rId1"/>
    <p:sldLayoutId id="2147484922" r:id="rId2"/>
    <p:sldLayoutId id="2147484923" r:id="rId3"/>
    <p:sldLayoutId id="2147484924" r:id="rId4"/>
    <p:sldLayoutId id="2147484925" r:id="rId5"/>
    <p:sldLayoutId id="2147484926" r:id="rId6"/>
    <p:sldLayoutId id="2147484927" r:id="rId7"/>
    <p:sldLayoutId id="2147484928" r:id="rId8"/>
    <p:sldLayoutId id="2147484929" r:id="rId9"/>
    <p:sldLayoutId id="2147484930" r:id="rId10"/>
    <p:sldLayoutId id="214748493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9506" y="1988840"/>
            <a:ext cx="6781800" cy="1069975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Autofit/>
            <a:scene3d>
              <a:camera prst="orthographicFront"/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all" dirty="0" smtClean="0">
                <a:ln w="0"/>
                <a:solidFill>
                  <a:schemeClr val="accent2"/>
                </a:solidFill>
                <a:effectLst>
                  <a:reflection blurRad="12700" stA="50000" endPos="50000" dist="5000" dir="5400000" sy="-100000" rotWithShape="0"/>
                </a:effectLst>
              </a:rPr>
              <a:t>Почему СТС ?</a:t>
            </a:r>
            <a:endParaRPr lang="ru-RU" sz="8000" b="1" cap="all" dirty="0">
              <a:ln w="0"/>
              <a:solidFill>
                <a:schemeClr val="accent2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506" y="3861048"/>
            <a:ext cx="6781800" cy="7620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800" i="1" dirty="0" smtClean="0"/>
              <a:t>Основные конкурентные преимущества компании</a:t>
            </a:r>
            <a:endParaRPr lang="ru-RU" sz="2800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D8CCB1-1349-431B-B851-DCD6AB3C5EA5}" type="slidenum">
              <a:rPr lang="ru-RU" smtClean="0"/>
              <a:t>1</a:t>
            </a:fld>
            <a:endParaRPr lang="ru-RU" dirty="0"/>
          </a:p>
        </p:txBody>
      </p:sp>
      <p:pic>
        <p:nvPicPr>
          <p:cNvPr id="10242" name="Picture 2" descr="blank ni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373216"/>
            <a:ext cx="7164288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06" y="6124104"/>
            <a:ext cx="6464300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7" name="Picture 7" descr="blank veh lev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9" y="260648"/>
            <a:ext cx="35909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8" descr="blank veh prav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850" y="260648"/>
            <a:ext cx="116205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9" descr="blank veh ctc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65377"/>
            <a:ext cx="27432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3603648" y="755794"/>
            <a:ext cx="2971800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ООО “СТС»,  ИНН 6950173958, г. Тверь, проспект Чайковского , д.27/32, офис 416а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Общие стандарты работы нашей компании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824536"/>
          </a:xfrm>
        </p:spPr>
        <p:txBody>
          <a:bodyPr>
            <a:normAutofit/>
          </a:bodyPr>
          <a:lstStyle/>
          <a:p>
            <a:pPr marL="0" indent="0">
              <a:buSzPct val="70000"/>
              <a:buNone/>
            </a:pPr>
            <a:r>
              <a:rPr lang="ru-RU" sz="1800" b="1" dirty="0" smtClean="0"/>
              <a:t>    1.     Кадры решают все</a:t>
            </a:r>
            <a:endParaRPr lang="ru-RU" sz="1800" b="1" dirty="0"/>
          </a:p>
          <a:p>
            <a:pPr marL="360363" indent="-360363">
              <a:buSzPct val="70000"/>
              <a:buNone/>
            </a:pPr>
            <a:r>
              <a:rPr lang="ru-RU" sz="1800" b="1" dirty="0" smtClean="0"/>
              <a:t>       </a:t>
            </a:r>
            <a:r>
              <a:rPr lang="ru-RU" sz="1800" dirty="0" smtClean="0"/>
              <a:t>В нашей компании работают только высококвалифицированные кадры имеющие высшее техническое образование и огромный опыт практической работы.</a:t>
            </a:r>
          </a:p>
          <a:p>
            <a:pPr marL="360363" indent="-360363">
              <a:buSzPct val="70000"/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Требования к образованию предъявляется не только административно-техническим работникам и инженерам, но и к  слесарям-механикам, а так же слесарям </a:t>
            </a:r>
            <a:r>
              <a:rPr lang="ru-RU" sz="1800" dirty="0" err="1" smtClean="0"/>
              <a:t>КИПиА</a:t>
            </a:r>
            <a:r>
              <a:rPr lang="ru-RU" sz="1800" dirty="0" smtClean="0"/>
              <a:t>. </a:t>
            </a:r>
          </a:p>
          <a:p>
            <a:pPr marL="360363" indent="-360363">
              <a:buSzPct val="70000"/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Это позволяет не только брать на себя ответственность за исправное состояние высокотехнологического оборудования, но и идти в ногу с техническим прогрессом,  профессионально и вовремя реагировать на конструктивные изменения выпускаемых машин и оборудования.</a:t>
            </a:r>
          </a:p>
          <a:p>
            <a:pPr marL="360363" indent="-360363">
              <a:buSzPct val="70000"/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</a:t>
            </a:r>
            <a:r>
              <a:rPr lang="ru-RU" sz="1800" dirty="0"/>
              <a:t>Этот подход к сервису перенят нами от Ведущих мировых производителей высокотехнологического оборудования и машин, таких как </a:t>
            </a:r>
            <a:r>
              <a:rPr lang="en-US" sz="1800" dirty="0"/>
              <a:t>Caterpillar, Komatsu</a:t>
            </a:r>
            <a:r>
              <a:rPr lang="ru-RU" sz="1800" dirty="0"/>
              <a:t>, </a:t>
            </a:r>
            <a:r>
              <a:rPr lang="en-US" sz="1800" dirty="0"/>
              <a:t>Toyota</a:t>
            </a:r>
            <a:r>
              <a:rPr lang="ru-RU" sz="1800" dirty="0"/>
              <a:t>.</a:t>
            </a:r>
          </a:p>
          <a:p>
            <a:pPr marL="360363" indent="-360363">
              <a:buSzPct val="70000"/>
              <a:buNone/>
            </a:pPr>
            <a:endParaRPr lang="ru-RU" sz="1800" dirty="0" smtClean="0"/>
          </a:p>
          <a:p>
            <a:pPr>
              <a:buSzPct val="70000"/>
              <a:buFont typeface="+mj-lt"/>
              <a:buAutoNum type="arabicPeriod"/>
            </a:pPr>
            <a:endParaRPr lang="ru-RU" sz="1800" dirty="0" smtClean="0"/>
          </a:p>
          <a:p>
            <a:pPr>
              <a:buFont typeface="+mj-lt"/>
              <a:buAutoNum type="arabicPeriod"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800" b="1" dirty="0" smtClean="0"/>
          </a:p>
          <a:p>
            <a:pPr>
              <a:buNone/>
            </a:pPr>
            <a:endParaRPr lang="ru-RU" sz="800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D8CCB1-1349-431B-B851-DCD6AB3C5EA5}" type="slidenum">
              <a:rPr lang="ru-RU" smtClean="0"/>
              <a:t>2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9046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1800" dirty="0" smtClean="0"/>
          </a:p>
          <a:p>
            <a:pPr marL="360363" indent="-360363">
              <a:buSzPct val="70000"/>
              <a:buNone/>
            </a:pPr>
            <a:r>
              <a:rPr lang="ru-RU" sz="1800" dirty="0" smtClean="0"/>
              <a:t>       Именно </a:t>
            </a:r>
            <a:r>
              <a:rPr lang="ru-RU" sz="1800" dirty="0"/>
              <a:t>инженерный подход позволяет нашим техникам вовремя и правильно принимать сложные технические </a:t>
            </a:r>
            <a:r>
              <a:rPr lang="ru-RU" sz="1800" dirty="0" smtClean="0"/>
              <a:t>решения.       </a:t>
            </a:r>
            <a:endParaRPr lang="ru-RU" sz="1800" dirty="0"/>
          </a:p>
          <a:p>
            <a:pPr>
              <a:buNone/>
            </a:pPr>
            <a:r>
              <a:rPr lang="ru-RU" sz="1800" dirty="0" smtClean="0"/>
              <a:t>       Наши инженеры постоянно совершенствуют свои знания на курсах и тренингах, которая проводит наша компания, а так же компании производители оборудования.</a:t>
            </a:r>
          </a:p>
          <a:p>
            <a:pPr>
              <a:buNone/>
            </a:pPr>
            <a:r>
              <a:rPr lang="ru-RU" sz="1800" b="1" dirty="0" smtClean="0"/>
              <a:t>     2.  Введение системы контроля качества на базе системы </a:t>
            </a:r>
            <a:r>
              <a:rPr lang="en-US" sz="1800" b="1" dirty="0" smtClean="0"/>
              <a:t>ISO 9001</a:t>
            </a:r>
          </a:p>
          <a:p>
            <a:pPr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   </a:t>
            </a:r>
            <a:r>
              <a:rPr lang="ru-RU" sz="1800" dirty="0" smtClean="0"/>
              <a:t>Наша компания заключила договор с компанией специализирующей на внедрении системы контроля качества применительно к нашему бизнесу.</a:t>
            </a:r>
          </a:p>
          <a:p>
            <a:pPr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   </a:t>
            </a:r>
            <a:r>
              <a:rPr lang="ru-RU" sz="1800" dirty="0" smtClean="0"/>
              <a:t>Это позволит нам не только повысить контроль над работой своих специалистов, но в конечном итоге приведет к значительному повышению уровня качества оказываемых услуг, а так же повысит скорость реагирования на возникающие проблемы.</a:t>
            </a:r>
          </a:p>
          <a:p>
            <a:pPr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 3.  Финансовая ответственность перед Клиентом</a:t>
            </a:r>
          </a:p>
          <a:p>
            <a:pPr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   </a:t>
            </a:r>
            <a:r>
              <a:rPr lang="ru-RU" sz="1800" dirty="0" smtClean="0"/>
              <a:t>При заключении сервисных договоров на условиях полного </a:t>
            </a:r>
            <a:r>
              <a:rPr lang="ru-RU" sz="1800" dirty="0" err="1" smtClean="0"/>
              <a:t>аутсерсинга</a:t>
            </a:r>
            <a:r>
              <a:rPr lang="ru-RU" sz="1800" dirty="0" smtClean="0"/>
              <a:t> наша компания готова взять на себя </a:t>
            </a:r>
            <a:r>
              <a:rPr lang="ru-RU" sz="1800" b="1" dirty="0" smtClean="0"/>
              <a:t>финансовую ответственность </a:t>
            </a:r>
            <a:r>
              <a:rPr lang="ru-RU" sz="1800" dirty="0" smtClean="0"/>
              <a:t>перед клиентом за время простоя техники или оборудования, а отдельных случаях готовы компенсировать и  упущенную прибыль.</a:t>
            </a:r>
            <a:endParaRPr lang="ru-RU" sz="1800" b="1" dirty="0" smtClean="0"/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800" b="1" dirty="0" smtClean="0"/>
          </a:p>
          <a:p>
            <a:pPr>
              <a:buNone/>
            </a:pPr>
            <a:endParaRPr lang="ru-RU" sz="800" b="1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D8CCB1-1349-431B-B851-DCD6AB3C5EA5}" type="slidenum">
              <a:rPr lang="ru-RU" smtClean="0"/>
              <a:t>3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5832648"/>
          </a:xfrm>
        </p:spPr>
        <p:txBody>
          <a:bodyPr>
            <a:normAutofit/>
          </a:bodyPr>
          <a:lstStyle/>
          <a:p>
            <a:pPr marL="360363" indent="-360363">
              <a:buSzPct val="70000"/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   4.  Собственные поставки запасных частей без посредников.</a:t>
            </a:r>
          </a:p>
          <a:p>
            <a:pPr marL="360363" indent="-360363">
              <a:buSzPct val="70000"/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    </a:t>
            </a:r>
            <a:r>
              <a:rPr lang="ru-RU" sz="1800" dirty="0" smtClean="0"/>
              <a:t>Наша компания имеет наработанную, проверенную и достаточную базу данных поставщиков необходимых запасных частей и материалов как из за рубежа, так и внутри страны. Налажены прямые поставки из Европы и Америки.</a:t>
            </a:r>
          </a:p>
          <a:p>
            <a:pPr marL="360363" indent="-360363">
              <a:buSzPct val="70000"/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    </a:t>
            </a:r>
            <a:r>
              <a:rPr lang="ru-RU" sz="1800" dirty="0" smtClean="0"/>
              <a:t>Все поставляемые запчасти отвечают всем необходимыми стандартам качества и имеют расширенную гарантию по сравнению с конкурентами</a:t>
            </a:r>
          </a:p>
          <a:p>
            <a:pPr marL="360363" indent="-360363">
              <a:buSzPct val="70000"/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Сроки поставки кратчайшие (до двух недель). Многие запчасти имеются на нашем складе в России.</a:t>
            </a:r>
          </a:p>
          <a:p>
            <a:pPr marL="360363" indent="-360363">
              <a:buSzPct val="70000"/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Мы имеем всю необходимую и достаточную техническую документацию для правильного выбора и правильной установки той или иной запчасти на обслуживаемой технике.</a:t>
            </a:r>
          </a:p>
          <a:p>
            <a:pPr marL="360363" indent="-360363">
              <a:buSzPct val="70000"/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</a:t>
            </a:r>
            <a:r>
              <a:rPr lang="ru-RU" sz="1800" b="1" dirty="0" smtClean="0"/>
              <a:t> 5.  Официальный дилер </a:t>
            </a:r>
            <a:r>
              <a:rPr lang="en-US" sz="1800" b="1" dirty="0" smtClean="0"/>
              <a:t>Komatsu</a:t>
            </a:r>
            <a:r>
              <a:rPr lang="ru-RU" sz="1800" b="1" dirty="0" smtClean="0"/>
              <a:t>, </a:t>
            </a:r>
            <a:r>
              <a:rPr lang="en-US" sz="1800" b="1" dirty="0" smtClean="0"/>
              <a:t>OMG</a:t>
            </a:r>
            <a:r>
              <a:rPr lang="ru-RU" sz="1800" b="1" dirty="0" smtClean="0"/>
              <a:t> и </a:t>
            </a:r>
            <a:r>
              <a:rPr lang="en-US" sz="1800" b="1" dirty="0" smtClean="0"/>
              <a:t>Clark</a:t>
            </a:r>
          </a:p>
          <a:p>
            <a:pPr marL="360363" indent="-360363">
              <a:buSzPct val="70000"/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   </a:t>
            </a:r>
            <a:r>
              <a:rPr lang="ru-RU" sz="1800" dirty="0" smtClean="0"/>
              <a:t>В октябре 2013 года наша компания получила статус официального дилера японского концерна </a:t>
            </a:r>
            <a:r>
              <a:rPr lang="en-US" sz="1800" dirty="0" smtClean="0"/>
              <a:t>Komatsu,</a:t>
            </a:r>
            <a:r>
              <a:rPr lang="ru-RU" sz="1800" dirty="0" smtClean="0"/>
              <a:t> а так же </a:t>
            </a:r>
            <a:r>
              <a:rPr lang="en-US" sz="1800" dirty="0" smtClean="0"/>
              <a:t>OMG</a:t>
            </a:r>
            <a:r>
              <a:rPr lang="ru-RU" sz="1800" dirty="0" smtClean="0"/>
              <a:t> и</a:t>
            </a:r>
            <a:r>
              <a:rPr lang="en-US" sz="1800" dirty="0" smtClean="0"/>
              <a:t> Clark</a:t>
            </a:r>
            <a:endParaRPr lang="ru-RU" sz="1800" b="1" dirty="0" smtClean="0"/>
          </a:p>
          <a:p>
            <a:pPr>
              <a:buNone/>
            </a:pPr>
            <a:r>
              <a:rPr lang="ru-RU" sz="1800" dirty="0" smtClean="0"/>
              <a:t>      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800" b="1" dirty="0" smtClean="0"/>
          </a:p>
          <a:p>
            <a:pPr>
              <a:buNone/>
            </a:pPr>
            <a:endParaRPr lang="ru-RU" sz="800" b="1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D8CCB1-1349-431B-B851-DCD6AB3C5EA5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1234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760640"/>
          </a:xfrm>
        </p:spPr>
        <p:txBody>
          <a:bodyPr/>
          <a:lstStyle/>
          <a:p>
            <a:pPr marL="442913" indent="-442913">
              <a:buNone/>
            </a:pPr>
            <a:r>
              <a:rPr lang="ru-RU" dirty="0" smtClean="0"/>
              <a:t>        </a:t>
            </a:r>
            <a:r>
              <a:rPr lang="ru-RU" sz="1800" dirty="0" smtClean="0"/>
              <a:t>Это позволяет нам более объемно участвовать в новых программах наших клиентов. Мы можем быстро и оперативно предоставить клиенту совершенно новую технику взамен старой. Условия самые гибкие: это и </a:t>
            </a:r>
            <a:r>
              <a:rPr lang="en-US" sz="1800" dirty="0" smtClean="0"/>
              <a:t>trade-in</a:t>
            </a:r>
            <a:r>
              <a:rPr lang="ru-RU" sz="1800" dirty="0" smtClean="0"/>
              <a:t>, лизинг, рассрочка. Наши клиенты могут финансово и технически безболезненно для производства обновить свой парк техники. </a:t>
            </a:r>
          </a:p>
          <a:p>
            <a:pPr marL="442913" indent="-442913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Появилась обширная программа по аренде.</a:t>
            </a:r>
          </a:p>
          <a:p>
            <a:pPr marL="442913" indent="-442913"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   6. Долгосрочный и устойчивый тренд роста компании</a:t>
            </a:r>
          </a:p>
          <a:p>
            <a:pPr marL="442913" indent="-442913"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    </a:t>
            </a:r>
            <a:r>
              <a:rPr lang="ru-RU" sz="1800" dirty="0" smtClean="0"/>
              <a:t>Основным из показателей успешности развития компании на рынке является тренд роста компании. Это и захват доли рынка в регионе, так и соответственно </a:t>
            </a:r>
            <a:r>
              <a:rPr lang="ru-RU" sz="1800" dirty="0"/>
              <a:t>в </a:t>
            </a:r>
            <a:r>
              <a:rPr lang="ru-RU" sz="1800" dirty="0" smtClean="0"/>
              <a:t>финансовый рост.</a:t>
            </a:r>
          </a:p>
          <a:p>
            <a:pPr marL="442913" indent="-442913"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    </a:t>
            </a:r>
            <a:r>
              <a:rPr lang="ru-RU" sz="1800" dirty="0" smtClean="0"/>
              <a:t>За последние полтора года наша компания совершила стремительный рывок на рынке предоставляемых услуг в своем регионе. Количество клиентов выросло на порядок. Среди крупных клиентов появилось много партнеров в том числе и с иностранным капиталом. А это в свою очередь говорит о степени доверия к нам, как к стабильной, безопасной и уверенной в себе компании, отвечающей всем высоким требованиям к качеству оказания услуг предъявляемых иностранными компаниями. </a:t>
            </a:r>
            <a:endParaRPr lang="en-US" sz="1800" dirty="0" smtClean="0"/>
          </a:p>
          <a:p>
            <a:pPr marL="442913" indent="-442913"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    </a:t>
            </a:r>
            <a:r>
              <a:rPr lang="ru-RU" sz="1800" dirty="0" smtClean="0"/>
              <a:t>Количество рабочих мест в нашей компании увеличилось на 120 %</a:t>
            </a:r>
            <a:endParaRPr lang="ru-RU" sz="1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D8CCB1-1349-431B-B851-DCD6AB3C5EA5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583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688632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/>
              <a:t>           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endParaRPr lang="en-US" sz="1800" b="1" dirty="0" smtClean="0"/>
          </a:p>
          <a:p>
            <a:pPr marL="0" indent="0" algn="ctr"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              </a:t>
            </a:r>
            <a:r>
              <a:rPr lang="ru-RU" sz="1800" b="1" dirty="0" smtClean="0"/>
              <a:t>ООО «СТС» надеется в 2014 году на качественно новый виток партнерских отношений в работе с</a:t>
            </a:r>
            <a:r>
              <a:rPr lang="en-US" sz="1800" b="1" dirty="0" smtClean="0"/>
              <a:t> </a:t>
            </a:r>
            <a:r>
              <a:rPr lang="ru-RU" sz="1800" b="1" dirty="0" smtClean="0"/>
              <a:t>Вами</a:t>
            </a:r>
            <a:r>
              <a:rPr lang="en-US" sz="1800" b="1" dirty="0" smtClean="0"/>
              <a:t>. </a:t>
            </a:r>
            <a:r>
              <a:rPr lang="ru-RU" sz="1800" b="1" dirty="0" smtClean="0"/>
              <a:t>Внедряются совершенно новые, революционные программы по работе и обслуживанию техники направленные на повышение производительности, качества организации работы, а так же оптимизацию всего процесса.</a:t>
            </a:r>
          </a:p>
          <a:p>
            <a:pPr marL="534988" indent="0"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                              Мы экономим ВАШИ деньги и ВРЕМЯ</a:t>
            </a:r>
          </a:p>
          <a:p>
            <a:pPr marL="534988" indent="0">
              <a:buNone/>
            </a:pPr>
            <a:r>
              <a:rPr lang="ru-RU" sz="1800" b="1" dirty="0" smtClean="0"/>
              <a:t>                                                                                                                     </a:t>
            </a:r>
            <a:endParaRPr lang="en-US" sz="1800" b="1" dirty="0" smtClean="0"/>
          </a:p>
          <a:p>
            <a:pPr marL="534988" indent="0">
              <a:buNone/>
            </a:pPr>
            <a:r>
              <a:rPr lang="en-US" sz="1800" b="1" dirty="0" smtClean="0"/>
              <a:t>                                                                                                     </a:t>
            </a:r>
            <a:r>
              <a:rPr lang="ru-RU" sz="1600" dirty="0" smtClean="0"/>
              <a:t>ООО «СТС»</a:t>
            </a:r>
            <a:endParaRPr lang="ru-RU" sz="1600" dirty="0"/>
          </a:p>
          <a:p>
            <a:pPr marL="534988" indent="0">
              <a:buNone/>
            </a:pPr>
            <a:r>
              <a:rPr lang="ru-RU" sz="1800" b="1" dirty="0" smtClean="0"/>
              <a:t>                                                                                                </a:t>
            </a:r>
            <a:endParaRPr lang="ru-RU" sz="1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D8CCB1-1349-431B-B851-DCD6AB3C5EA5}" type="slidenum">
              <a:rPr lang="ru-RU" smtClean="0"/>
              <a:t>6</a:t>
            </a:fld>
            <a:endParaRPr lang="ru-RU" dirty="0"/>
          </a:p>
        </p:txBody>
      </p:sp>
      <p:pic>
        <p:nvPicPr>
          <p:cNvPr id="5" name="Picture 2" descr="blank ni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458591"/>
            <a:ext cx="7164288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803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TC101859866[[fn=Макрос]]</Template>
  <TotalTime>550</TotalTime>
  <Words>668</Words>
  <Application>Microsoft Office PowerPoint</Application>
  <PresentationFormat>Экран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Macro</vt:lpstr>
      <vt:lpstr>Почему СТС ?</vt:lpstr>
      <vt:lpstr>Общие стандарты работы нашей компании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Аутсерсинг обслуживания складской техники</dc:title>
  <dc:creator>User</dc:creator>
  <cp:lastModifiedBy>User</cp:lastModifiedBy>
  <cp:revision>63</cp:revision>
  <cp:lastPrinted>2013-12-24T09:54:53Z</cp:lastPrinted>
  <dcterms:created xsi:type="dcterms:W3CDTF">2013-11-11T09:05:52Z</dcterms:created>
  <dcterms:modified xsi:type="dcterms:W3CDTF">2013-12-25T07:41:11Z</dcterms:modified>
</cp:coreProperties>
</file>